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C76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56AC-193E-43EB-9836-CEDE581E52AC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FE8C-FB0F-4E0A-81F7-E3E8CF731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191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56AC-193E-43EB-9836-CEDE581E52AC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FE8C-FB0F-4E0A-81F7-E3E8CF731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400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56AC-193E-43EB-9836-CEDE581E52AC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FE8C-FB0F-4E0A-81F7-E3E8CF731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185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56AC-193E-43EB-9836-CEDE581E52AC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FE8C-FB0F-4E0A-81F7-E3E8CF731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95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56AC-193E-43EB-9836-CEDE581E52AC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FE8C-FB0F-4E0A-81F7-E3E8CF731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01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56AC-193E-43EB-9836-CEDE581E52AC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FE8C-FB0F-4E0A-81F7-E3E8CF731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392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56AC-193E-43EB-9836-CEDE581E52AC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FE8C-FB0F-4E0A-81F7-E3E8CF731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052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56AC-193E-43EB-9836-CEDE581E52AC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FE8C-FB0F-4E0A-81F7-E3E8CF731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12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56AC-193E-43EB-9836-CEDE581E52AC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FE8C-FB0F-4E0A-81F7-E3E8CF731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691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56AC-193E-43EB-9836-CEDE581E52AC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FE8C-FB0F-4E0A-81F7-E3E8CF731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465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856AC-193E-43EB-9836-CEDE581E52AC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4FE8C-FB0F-4E0A-81F7-E3E8CF731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554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856AC-193E-43EB-9836-CEDE581E52AC}" type="datetimeFigureOut">
              <a:rPr lang="en-GB" smtClean="0"/>
              <a:t>08/03/2017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4FE8C-FB0F-4E0A-81F7-E3E8CF731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67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" y="34573"/>
            <a:ext cx="6663555" cy="303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Donna\AppData\Local\Microsoft\Windows\Temporary Internet Files\Content.IE5\ME51U3CY\thought-cloud[1]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4206" y="-34631"/>
            <a:ext cx="2726841" cy="332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65227" y="83671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Instead … let’s think about 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" y="3295089"/>
            <a:ext cx="22479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1016" y="5857717"/>
            <a:ext cx="171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Your health &amp; Well-being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49260"/>
            <a:ext cx="2880320" cy="333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63888" y="618088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Who you spend your time with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3366749"/>
            <a:ext cx="2422962" cy="261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576774" y="6010284"/>
            <a:ext cx="1868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Where you spend your time</a:t>
            </a:r>
          </a:p>
        </p:txBody>
      </p:sp>
    </p:spTree>
    <p:extLst>
      <p:ext uri="{BB962C8B-B14F-4D97-AF65-F5344CB8AC3E}">
        <p14:creationId xmlns:p14="http://schemas.microsoft.com/office/powerpoint/2010/main" val="1274432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3056"/>
            <a:ext cx="331236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Donna\AppData\Local\Microsoft\Windows\Temporary Internet Files\Content.IE5\ME51U3CY\thought-cloud[1]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4206" y="-34631"/>
            <a:ext cx="2726841" cy="332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65227" y="83671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Let’s think about 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327" y="3330519"/>
            <a:ext cx="22479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65202" y="5904868"/>
            <a:ext cx="171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Your health &amp; Well-being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68991" y="521343"/>
            <a:ext cx="35283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1. How are you feeling today?</a:t>
            </a:r>
          </a:p>
          <a:p>
            <a:endParaRPr lang="en-GB" sz="1600" b="1" dirty="0"/>
          </a:p>
          <a:p>
            <a:r>
              <a:rPr lang="en-GB" sz="1600" b="1" dirty="0">
                <a:solidFill>
                  <a:schemeClr val="accent6">
                    <a:lumMod val="75000"/>
                  </a:schemeClr>
                </a:solidFill>
              </a:rPr>
              <a:t>2. How is your general health?</a:t>
            </a:r>
          </a:p>
          <a:p>
            <a:endParaRPr lang="en-GB" sz="1600" b="1" dirty="0"/>
          </a:p>
          <a:p>
            <a:r>
              <a:rPr lang="en-GB" sz="1600" b="1" dirty="0">
                <a:solidFill>
                  <a:srgbClr val="00B050"/>
                </a:solidFill>
              </a:rPr>
              <a:t>3. Are you eating ok all of the time?</a:t>
            </a:r>
          </a:p>
          <a:p>
            <a:endParaRPr lang="en-GB" sz="1600" b="1" dirty="0"/>
          </a:p>
          <a:p>
            <a:r>
              <a:rPr lang="en-GB" sz="1600" b="1" dirty="0">
                <a:solidFill>
                  <a:srgbClr val="0070C0"/>
                </a:solidFill>
              </a:rPr>
              <a:t>4. Do you smoke anything?</a:t>
            </a:r>
          </a:p>
          <a:p>
            <a:endParaRPr lang="en-GB" sz="1600" b="1" dirty="0"/>
          </a:p>
          <a:p>
            <a:r>
              <a:rPr lang="en-GB" sz="1600" b="1" dirty="0">
                <a:solidFill>
                  <a:schemeClr val="accent4">
                    <a:lumMod val="75000"/>
                  </a:schemeClr>
                </a:solidFill>
              </a:rPr>
              <a:t>5. Do you drink any alcohol?</a:t>
            </a:r>
          </a:p>
          <a:p>
            <a:endParaRPr lang="en-GB" sz="16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1600" b="1" dirty="0">
                <a:solidFill>
                  <a:schemeClr val="accent6">
                    <a:lumMod val="75000"/>
                  </a:schemeClr>
                </a:solidFill>
              </a:rPr>
              <a:t>6. Have you taken any medicine </a:t>
            </a:r>
          </a:p>
          <a:p>
            <a:r>
              <a:rPr lang="en-GB" sz="1600" b="1" dirty="0">
                <a:solidFill>
                  <a:schemeClr val="accent6">
                    <a:lumMod val="75000"/>
                  </a:schemeClr>
                </a:solidFill>
              </a:rPr>
              <a:t>     or other drugs?</a:t>
            </a:r>
          </a:p>
          <a:p>
            <a:endParaRPr lang="en-GB" sz="1600" b="1" dirty="0"/>
          </a:p>
          <a:p>
            <a:r>
              <a:rPr lang="en-GB" sz="1600" b="1" dirty="0">
                <a:solidFill>
                  <a:srgbClr val="FF0000"/>
                </a:solidFill>
              </a:rPr>
              <a:t>7. Do you always feel safe?</a:t>
            </a:r>
          </a:p>
          <a:p>
            <a:endParaRPr lang="en-GB" sz="1600" b="1" dirty="0"/>
          </a:p>
          <a:p>
            <a:r>
              <a:rPr lang="en-GB" sz="1600" b="1" dirty="0">
                <a:solidFill>
                  <a:srgbClr val="00B0F0"/>
                </a:solidFill>
              </a:rPr>
              <a:t>8. Do you have any worries?</a:t>
            </a:r>
          </a:p>
        </p:txBody>
      </p:sp>
      <p:pic>
        <p:nvPicPr>
          <p:cNvPr id="2051" name="Picture 3" descr="C:\Users\Donna\AppData\Local\Microsoft\Windows\Temporary Internet Files\Content.IE5\R1L0O9DY\cigarette-vb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671" y="2167880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678" y="4893849"/>
            <a:ext cx="255270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32" y="2167880"/>
            <a:ext cx="2444502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 descr="C:\Users\Donna\AppData\Local\Microsoft\Windows\Temporary Internet Files\Content.IE5\STHXGG0W\food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13008"/>
            <a:ext cx="3048000" cy="233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770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81555"/>
            <a:ext cx="2683296" cy="603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391323"/>
            <a:ext cx="2425700" cy="26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Donna\AppData\Local\Microsoft\Windows\Temporary Internet Files\Content.IE5\ME51U3CY\thought-cloud[1]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63975" y="-63646"/>
            <a:ext cx="2726841" cy="332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65227" y="83671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Let’s think about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9744" y="6034953"/>
            <a:ext cx="207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Where you spend </a:t>
            </a:r>
          </a:p>
          <a:p>
            <a:r>
              <a:rPr lang="en-GB" dirty="0"/>
              <a:t>your time</a:t>
            </a:r>
          </a:p>
        </p:txBody>
      </p:sp>
      <p:sp>
        <p:nvSpPr>
          <p:cNvPr id="2" name="Rectangle 1"/>
          <p:cNvSpPr/>
          <p:nvPr/>
        </p:nvSpPr>
        <p:spPr>
          <a:xfrm>
            <a:off x="2445767" y="245561"/>
            <a:ext cx="428396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GB" sz="1600" b="1" dirty="0">
                <a:solidFill>
                  <a:srgbClr val="00B0F0"/>
                </a:solidFill>
              </a:rPr>
              <a:t>Where do you live? </a:t>
            </a:r>
          </a:p>
          <a:p>
            <a:r>
              <a:rPr lang="en-GB" sz="1600" b="1" dirty="0"/>
              <a:t> </a:t>
            </a:r>
          </a:p>
          <a:p>
            <a:pPr marL="342900" indent="-342900">
              <a:buAutoNum type="arabicPeriod" startAt="2"/>
            </a:pPr>
            <a:r>
              <a:rPr lang="en-GB" sz="1600" b="1" dirty="0">
                <a:solidFill>
                  <a:srgbClr val="FF0000"/>
                </a:solidFill>
              </a:rPr>
              <a:t>Who do you live with?</a:t>
            </a:r>
          </a:p>
          <a:p>
            <a:endParaRPr lang="en-GB" sz="1600" b="1" dirty="0"/>
          </a:p>
          <a:p>
            <a:pPr marL="342900" indent="-342900">
              <a:buAutoNum type="arabicPeriod" startAt="3"/>
            </a:pPr>
            <a:r>
              <a:rPr lang="en-GB" sz="1600" b="1" dirty="0">
                <a:solidFill>
                  <a:srgbClr val="00B050"/>
                </a:solidFill>
              </a:rPr>
              <a:t>What are the rules like where you live?</a:t>
            </a:r>
          </a:p>
          <a:p>
            <a:endParaRPr lang="en-GB" sz="1600" b="1" dirty="0"/>
          </a:p>
          <a:p>
            <a:pPr marL="342900" indent="-342900">
              <a:buAutoNum type="arabicPeriod" startAt="4"/>
            </a:pP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</a:rPr>
              <a:t>Are you happy there?</a:t>
            </a:r>
          </a:p>
          <a:p>
            <a:endParaRPr lang="en-GB" sz="1600" b="1" dirty="0"/>
          </a:p>
          <a:p>
            <a:pPr marL="342900" indent="-342900">
              <a:buAutoNum type="arabicPeriod" startAt="5"/>
            </a:pPr>
            <a:r>
              <a:rPr lang="en-GB" sz="1600" b="1" dirty="0">
                <a:solidFill>
                  <a:schemeClr val="tx2"/>
                </a:solidFill>
              </a:rPr>
              <a:t>Is where you are living always safe?</a:t>
            </a:r>
          </a:p>
          <a:p>
            <a:endParaRPr lang="en-GB" sz="1600" b="1" dirty="0"/>
          </a:p>
          <a:p>
            <a:pPr marL="361950" indent="-361950">
              <a:buAutoNum type="arabicPeriod" startAt="6"/>
            </a:pPr>
            <a:r>
              <a:rPr lang="en-GB" sz="1600" b="1" dirty="0">
                <a:solidFill>
                  <a:srgbClr val="FF0000"/>
                </a:solidFill>
              </a:rPr>
              <a:t>How are you sleeping?</a:t>
            </a:r>
          </a:p>
          <a:p>
            <a:endParaRPr lang="en-GB" sz="1600" b="1" dirty="0"/>
          </a:p>
          <a:p>
            <a:pPr marL="342900" indent="-342900">
              <a:buAutoNum type="arabicPeriod" startAt="7"/>
            </a:pPr>
            <a:r>
              <a:rPr lang="en-GB" sz="1600" b="1" dirty="0">
                <a:solidFill>
                  <a:srgbClr val="7030A0"/>
                </a:solidFill>
              </a:rPr>
              <a:t>Do you ever stay out overnight? </a:t>
            </a:r>
          </a:p>
          <a:p>
            <a:endParaRPr lang="en-GB" sz="1600" b="1" dirty="0"/>
          </a:p>
          <a:p>
            <a:pPr marL="342900" indent="-342900">
              <a:buAutoNum type="arabicPeriod" startAt="8"/>
            </a:pPr>
            <a:r>
              <a:rPr lang="en-GB" sz="1600" b="1" dirty="0">
                <a:solidFill>
                  <a:srgbClr val="00B050"/>
                </a:solidFill>
              </a:rPr>
              <a:t>Where do you go to school/study/work?</a:t>
            </a:r>
          </a:p>
          <a:p>
            <a:endParaRPr lang="en-GB" sz="1600" b="1" dirty="0"/>
          </a:p>
          <a:p>
            <a:pPr marL="361950" indent="-361950">
              <a:buAutoNum type="arabicPeriod" startAt="9"/>
            </a:pP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</a:rPr>
              <a:t>How would you describe your attendance?</a:t>
            </a:r>
          </a:p>
          <a:p>
            <a:endParaRPr lang="en-GB" sz="1600" b="1" dirty="0">
              <a:solidFill>
                <a:srgbClr val="FF0000"/>
              </a:solidFill>
            </a:endParaRPr>
          </a:p>
          <a:p>
            <a:pPr marL="361950" indent="-361950"/>
            <a:r>
              <a:rPr lang="en-GB" sz="1600" b="1" dirty="0">
                <a:solidFill>
                  <a:srgbClr val="FF0000"/>
                </a:solidFill>
              </a:rPr>
              <a:t>10.  Do you need or get extra help with your        learning?</a:t>
            </a:r>
          </a:p>
          <a:p>
            <a:pPr marL="361950" indent="-361950"/>
            <a:endParaRPr lang="en-GB" sz="1600" b="1" dirty="0">
              <a:solidFill>
                <a:srgbClr val="00B050"/>
              </a:solidFill>
            </a:endParaRPr>
          </a:p>
          <a:p>
            <a:pPr marL="361950" indent="-361950"/>
            <a:r>
              <a:rPr lang="en-GB" sz="1600" b="1" dirty="0">
                <a:solidFill>
                  <a:srgbClr val="00B050"/>
                </a:solidFill>
              </a:rPr>
              <a:t>11.  Is there anything you’d like to change?</a:t>
            </a:r>
          </a:p>
          <a:p>
            <a:pPr marL="266700" indent="-266700"/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88876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2" y="1988840"/>
            <a:ext cx="3762610" cy="309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80" y="3052754"/>
            <a:ext cx="2880320" cy="333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Donna\AppData\Local\Microsoft\Windows\Temporary Internet Files\Content.IE5\ME51U3CY\thought-cloud[1]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4206" y="-34631"/>
            <a:ext cx="2726841" cy="332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65227" y="83671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Let’s think about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70640" y="6391594"/>
            <a:ext cx="307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Who you spend your time with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62" y="116632"/>
            <a:ext cx="664267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AutoNum type="arabicPeriod"/>
            </a:pPr>
            <a:r>
              <a:rPr lang="en-GB" sz="1600" b="1" dirty="0">
                <a:solidFill>
                  <a:srgbClr val="00B050"/>
                </a:solidFill>
              </a:rPr>
              <a:t>    What do you do for fun?</a:t>
            </a:r>
          </a:p>
          <a:p>
            <a:endParaRPr lang="en-GB" sz="1600" b="1" dirty="0"/>
          </a:p>
          <a:p>
            <a:pPr>
              <a:buAutoNum type="arabicPeriod" startAt="2"/>
            </a:pPr>
            <a:r>
              <a:rPr lang="en-GB" sz="1600" b="1" dirty="0">
                <a:solidFill>
                  <a:srgbClr val="FF0000"/>
                </a:solidFill>
              </a:rPr>
              <a:t>    Who do you spend most of your time around?</a:t>
            </a:r>
          </a:p>
          <a:p>
            <a:endParaRPr lang="en-GB" sz="1600" b="1" dirty="0"/>
          </a:p>
          <a:p>
            <a:pPr marL="342900" indent="-342900">
              <a:buAutoNum type="arabicPeriod" startAt="3"/>
            </a:pPr>
            <a:r>
              <a:rPr lang="en-GB" sz="1600" b="1" dirty="0">
                <a:solidFill>
                  <a:srgbClr val="0070C0"/>
                </a:solidFill>
              </a:rPr>
              <a:t>Who do you trust most?</a:t>
            </a:r>
          </a:p>
          <a:p>
            <a:endParaRPr lang="en-GB" sz="1600" b="1" dirty="0">
              <a:solidFill>
                <a:srgbClr val="0070C0"/>
              </a:solidFill>
            </a:endParaRPr>
          </a:p>
          <a:p>
            <a:pPr marL="361950" indent="-361950">
              <a:buAutoNum type="arabicPeriod" startAt="4"/>
            </a:pP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</a:rPr>
              <a:t>Tell me about the people you chat to online?</a:t>
            </a:r>
          </a:p>
          <a:p>
            <a:endParaRPr lang="en-GB" sz="1600" b="1" dirty="0"/>
          </a:p>
          <a:p>
            <a:pPr marL="3676650">
              <a:buAutoNum type="arabicPeriod" startAt="5"/>
            </a:pP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</a:rPr>
              <a:t>Have you got a boyfriend or a girlfriend? (we ask everyone regardless of sex)?</a:t>
            </a:r>
          </a:p>
          <a:p>
            <a:endParaRPr lang="en-GB" sz="1600" b="1" dirty="0"/>
          </a:p>
          <a:p>
            <a:pPr marL="3676650">
              <a:buAutoNum type="arabicPeriod" startAt="6"/>
            </a:pPr>
            <a:endParaRPr lang="en-GB" sz="1600" b="1" dirty="0">
              <a:solidFill>
                <a:srgbClr val="00B050"/>
              </a:solidFill>
            </a:endParaRPr>
          </a:p>
          <a:p>
            <a:pPr marL="3676650">
              <a:buAutoNum type="arabicPeriod" startAt="6"/>
            </a:pPr>
            <a:r>
              <a:rPr lang="en-GB" sz="1600" b="1" dirty="0">
                <a:solidFill>
                  <a:srgbClr val="00B050"/>
                </a:solidFill>
              </a:rPr>
              <a:t>Are you or have you ever had sex with someone?</a:t>
            </a:r>
          </a:p>
          <a:p>
            <a:pPr marL="3408363" indent="-342900"/>
            <a:endParaRPr lang="en-GB" sz="1600" b="1" dirty="0"/>
          </a:p>
          <a:p>
            <a:pPr marL="3314700" lvl="1">
              <a:buAutoNum type="arabicPeriod" startAt="7"/>
              <a:tabLst>
                <a:tab pos="3228975" algn="l"/>
              </a:tabLst>
            </a:pPr>
            <a:endParaRPr lang="en-GB" sz="1400" b="1" dirty="0">
              <a:solidFill>
                <a:srgbClr val="FF0000"/>
              </a:solidFill>
            </a:endParaRPr>
          </a:p>
          <a:p>
            <a:pPr marL="2695575" lvl="1">
              <a:buAutoNum type="arabicPeriod" startAt="7"/>
              <a:tabLst>
                <a:tab pos="3228975" algn="l"/>
              </a:tabLst>
            </a:pPr>
            <a:r>
              <a:rPr lang="en-GB" sz="1400" b="1" dirty="0">
                <a:solidFill>
                  <a:srgbClr val="FF0000"/>
                </a:solidFill>
              </a:rPr>
              <a:t>   I have to ask you this: Do you feel like you </a:t>
            </a:r>
          </a:p>
          <a:p>
            <a:pPr marL="2695575" lvl="1">
              <a:tabLst>
                <a:tab pos="3228975" algn="l"/>
              </a:tabLst>
            </a:pPr>
            <a:r>
              <a:rPr lang="en-GB" sz="1400" b="1" dirty="0">
                <a:solidFill>
                  <a:srgbClr val="FF0000"/>
                </a:solidFill>
              </a:rPr>
              <a:t>are in a situation that you are not comfortable with?</a:t>
            </a:r>
          </a:p>
          <a:p>
            <a:pPr marL="342900" indent="-342900">
              <a:buAutoNum type="arabicPeriod" startAt="8"/>
            </a:pPr>
            <a:endParaRPr lang="en-GB" sz="1600" b="1" dirty="0">
              <a:solidFill>
                <a:srgbClr val="0070C0"/>
              </a:solidFill>
            </a:endParaRPr>
          </a:p>
          <a:p>
            <a:pPr marL="342900" indent="-342900">
              <a:buAutoNum type="arabicPeriod" startAt="8"/>
            </a:pPr>
            <a:r>
              <a:rPr lang="en-GB" sz="1600" b="1" dirty="0">
                <a:solidFill>
                  <a:srgbClr val="0070C0"/>
                </a:solidFill>
              </a:rPr>
              <a:t>Is anyone hurting or upsetting you at the moment?</a:t>
            </a:r>
          </a:p>
          <a:p>
            <a:pPr marL="342900" indent="-342900">
              <a:buAutoNum type="arabicPeriod" startAt="8"/>
            </a:pPr>
            <a:endParaRPr lang="en-GB" sz="1600" b="1" dirty="0"/>
          </a:p>
          <a:p>
            <a:pPr marL="342900" indent="-342900">
              <a:buAutoNum type="arabicPeriod" startAt="8"/>
            </a:pPr>
            <a:r>
              <a:rPr lang="en-GB" sz="1600" b="1" dirty="0">
                <a:solidFill>
                  <a:srgbClr val="7030A0"/>
                </a:solidFill>
              </a:rPr>
              <a:t>Do you or have you ever seen a social worker or counsellor?</a:t>
            </a:r>
          </a:p>
          <a:p>
            <a:pPr marL="342900" indent="-342900">
              <a:buAutoNum type="arabicPeriod" startAt="8"/>
            </a:pPr>
            <a:endParaRPr lang="en-GB" sz="1600" b="1" dirty="0"/>
          </a:p>
          <a:p>
            <a:pPr marL="342900" indent="-342900">
              <a:buAutoNum type="arabicPeriod" startAt="8"/>
            </a:pP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</a:rPr>
              <a:t>Is there something I’ve not asked that you want to talk to me about today? </a:t>
            </a:r>
          </a:p>
        </p:txBody>
      </p:sp>
    </p:spTree>
    <p:extLst>
      <p:ext uri="{BB962C8B-B14F-4D97-AF65-F5344CB8AC3E}">
        <p14:creationId xmlns:p14="http://schemas.microsoft.com/office/powerpoint/2010/main" val="840985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35280" cy="1143000"/>
          </a:xfrm>
        </p:spPr>
        <p:txBody>
          <a:bodyPr/>
          <a:lstStyle/>
          <a:p>
            <a:pPr algn="r">
              <a:tabLst>
                <a:tab pos="1970088" algn="l"/>
                <a:tab pos="2154238" algn="l"/>
              </a:tabLst>
            </a:pPr>
            <a:r>
              <a:rPr lang="en-GB" dirty="0">
                <a:solidFill>
                  <a:srgbClr val="FF0000"/>
                </a:solidFill>
              </a:rPr>
              <a:t>T</a:t>
            </a:r>
            <a:r>
              <a:rPr lang="en-GB" dirty="0">
                <a:solidFill>
                  <a:srgbClr val="0070C0"/>
                </a:solidFill>
              </a:rPr>
              <a:t>h</a:t>
            </a:r>
            <a:r>
              <a:rPr lang="en-GB" dirty="0">
                <a:solidFill>
                  <a:srgbClr val="00B050"/>
                </a:solidFill>
              </a:rPr>
              <a:t>i</a:t>
            </a:r>
            <a:r>
              <a:rPr lang="en-GB" dirty="0">
                <a:solidFill>
                  <a:srgbClr val="FF0066"/>
                </a:solidFill>
              </a:rPr>
              <a:t>n</a:t>
            </a:r>
            <a:r>
              <a:rPr lang="en-GB" dirty="0">
                <a:solidFill>
                  <a:srgbClr val="EC7614"/>
                </a:solidFill>
              </a:rPr>
              <a:t>k</a:t>
            </a:r>
            <a:r>
              <a:rPr lang="en-GB" dirty="0">
                <a:solidFill>
                  <a:srgbClr val="00B050"/>
                </a:solidFill>
              </a:rPr>
              <a:t>i</a:t>
            </a:r>
            <a:r>
              <a:rPr lang="en-GB" dirty="0">
                <a:solidFill>
                  <a:srgbClr val="C00000"/>
                </a:solidFill>
              </a:rPr>
              <a:t>n</a:t>
            </a:r>
            <a:r>
              <a:rPr lang="en-GB" dirty="0">
                <a:solidFill>
                  <a:srgbClr val="0070C0"/>
                </a:solidFill>
              </a:rPr>
              <a:t>g</a:t>
            </a:r>
            <a:r>
              <a:rPr lang="en-GB" dirty="0"/>
              <a:t> </a:t>
            </a:r>
            <a:r>
              <a:rPr lang="en-GB" dirty="0">
                <a:solidFill>
                  <a:srgbClr val="7030A0"/>
                </a:solidFill>
              </a:rPr>
              <a:t>a</a:t>
            </a:r>
            <a:r>
              <a:rPr lang="en-GB" dirty="0">
                <a:solidFill>
                  <a:srgbClr val="FF0000"/>
                </a:solidFill>
              </a:rPr>
              <a:t>b</a:t>
            </a:r>
            <a:r>
              <a:rPr lang="en-GB" dirty="0">
                <a:solidFill>
                  <a:srgbClr val="FFC000"/>
                </a:solidFill>
              </a:rPr>
              <a:t>o</a:t>
            </a:r>
            <a:r>
              <a:rPr lang="en-GB" dirty="0">
                <a:solidFill>
                  <a:srgbClr val="EC7614"/>
                </a:solidFill>
              </a:rPr>
              <a:t>u</a:t>
            </a:r>
            <a:r>
              <a:rPr lang="en-GB" dirty="0">
                <a:solidFill>
                  <a:srgbClr val="7030A0"/>
                </a:solidFill>
              </a:rPr>
              <a:t>t</a:t>
            </a:r>
            <a:r>
              <a:rPr lang="en-GB" dirty="0"/>
              <a:t> </a:t>
            </a:r>
            <a:r>
              <a:rPr lang="en-GB" dirty="0">
                <a:solidFill>
                  <a:srgbClr val="0070C0"/>
                </a:solidFill>
              </a:rPr>
              <a:t>o</a:t>
            </a:r>
            <a:r>
              <a:rPr lang="en-GB" dirty="0">
                <a:solidFill>
                  <a:srgbClr val="FF0066"/>
                </a:solidFill>
              </a:rPr>
              <a:t>u</a:t>
            </a:r>
            <a:r>
              <a:rPr lang="en-GB" dirty="0">
                <a:solidFill>
                  <a:srgbClr val="00B050"/>
                </a:solidFill>
              </a:rPr>
              <a:t>r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n</a:t>
            </a:r>
            <a:r>
              <a:rPr lang="en-GB" dirty="0">
                <a:solidFill>
                  <a:srgbClr val="7030A0"/>
                </a:solidFill>
              </a:rPr>
              <a:t>e</a:t>
            </a:r>
            <a:r>
              <a:rPr lang="en-GB" dirty="0">
                <a:solidFill>
                  <a:srgbClr val="0070C0"/>
                </a:solidFill>
              </a:rPr>
              <a:t>x</a:t>
            </a:r>
            <a:r>
              <a:rPr lang="en-GB" dirty="0">
                <a:solidFill>
                  <a:srgbClr val="EC7614"/>
                </a:solidFill>
              </a:rPr>
              <a:t>t</a:t>
            </a:r>
            <a:r>
              <a:rPr lang="en-GB" dirty="0"/>
              <a:t> </a:t>
            </a:r>
            <a:r>
              <a:rPr lang="en-GB" dirty="0">
                <a:solidFill>
                  <a:srgbClr val="00B050"/>
                </a:solidFill>
              </a:rPr>
              <a:t>s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GB" dirty="0">
                <a:solidFill>
                  <a:srgbClr val="FF0000"/>
                </a:solidFill>
              </a:rPr>
              <a:t>e</a:t>
            </a:r>
            <a:r>
              <a:rPr lang="en-GB" dirty="0">
                <a:solidFill>
                  <a:srgbClr val="7030A0"/>
                </a:solidFill>
              </a:rPr>
              <a:t>p</a:t>
            </a:r>
            <a:r>
              <a:rPr lang="en-GB" dirty="0">
                <a:solidFill>
                  <a:srgbClr val="FF0066"/>
                </a:solidFill>
              </a:rPr>
              <a:t>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-99391"/>
            <a:ext cx="1944216" cy="1944216"/>
          </a:xfrm>
        </p:spPr>
      </p:pic>
      <p:sp>
        <p:nvSpPr>
          <p:cNvPr id="5" name="TextBox 4"/>
          <p:cNvSpPr txBox="1"/>
          <p:nvPr/>
        </p:nvSpPr>
        <p:spPr>
          <a:xfrm>
            <a:off x="179512" y="1484784"/>
            <a:ext cx="878497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1.  </a:t>
            </a:r>
            <a:r>
              <a:rPr lang="en-GB" sz="3200" dirty="0">
                <a:solidFill>
                  <a:srgbClr val="FF0000"/>
                </a:solidFill>
              </a:rPr>
              <a:t>S</a:t>
            </a:r>
            <a:r>
              <a:rPr lang="en-GB" dirty="0">
                <a:solidFill>
                  <a:srgbClr val="0070C0"/>
                </a:solidFill>
              </a:rPr>
              <a:t>I</a:t>
            </a:r>
            <a:r>
              <a:rPr lang="en-GB" dirty="0">
                <a:solidFill>
                  <a:srgbClr val="00B050"/>
                </a:solidFill>
              </a:rPr>
              <a:t>T</a:t>
            </a:r>
            <a:r>
              <a:rPr lang="en-GB" dirty="0">
                <a:solidFill>
                  <a:srgbClr val="7030A0"/>
                </a:solidFill>
              </a:rPr>
              <a:t>U</a:t>
            </a:r>
            <a:r>
              <a:rPr lang="en-GB" dirty="0">
                <a:solidFill>
                  <a:srgbClr val="FF0066"/>
                </a:solidFill>
              </a:rPr>
              <a:t>A</a:t>
            </a:r>
            <a:r>
              <a:rPr lang="en-GB" dirty="0">
                <a:solidFill>
                  <a:srgbClr val="EC7614"/>
                </a:solidFill>
              </a:rPr>
              <a:t>T</a:t>
            </a:r>
            <a:r>
              <a:rPr lang="en-GB" dirty="0">
                <a:solidFill>
                  <a:srgbClr val="FF0000"/>
                </a:solidFill>
              </a:rPr>
              <a:t>I</a:t>
            </a:r>
            <a:r>
              <a:rPr lang="en-GB" dirty="0">
                <a:solidFill>
                  <a:srgbClr val="00B050"/>
                </a:solidFill>
              </a:rPr>
              <a:t>O</a:t>
            </a:r>
            <a:r>
              <a:rPr lang="en-GB" dirty="0">
                <a:solidFill>
                  <a:srgbClr val="7030A0"/>
                </a:solidFill>
              </a:rPr>
              <a:t>N</a:t>
            </a:r>
            <a:r>
              <a:rPr lang="en-GB" dirty="0"/>
              <a:t>:  </a:t>
            </a:r>
            <a:r>
              <a:rPr lang="en-GB" dirty="0">
                <a:solidFill>
                  <a:srgbClr val="FF0000"/>
                </a:solidFill>
              </a:rPr>
              <a:t>What are the main thoughts we’ve discussed?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2.  </a:t>
            </a:r>
            <a:r>
              <a:rPr lang="en-GB" sz="3200" dirty="0">
                <a:solidFill>
                  <a:srgbClr val="FF0000"/>
                </a:solidFill>
              </a:rPr>
              <a:t>B</a:t>
            </a:r>
            <a:r>
              <a:rPr lang="en-GB" dirty="0">
                <a:solidFill>
                  <a:srgbClr val="7030A0"/>
                </a:solidFill>
              </a:rPr>
              <a:t>A</a:t>
            </a:r>
            <a:r>
              <a:rPr lang="en-GB" dirty="0">
                <a:solidFill>
                  <a:srgbClr val="FF0066"/>
                </a:solidFill>
              </a:rPr>
              <a:t>C</a:t>
            </a:r>
            <a:r>
              <a:rPr lang="en-GB" dirty="0">
                <a:solidFill>
                  <a:srgbClr val="0070C0"/>
                </a:solidFill>
              </a:rPr>
              <a:t>K</a:t>
            </a:r>
            <a:r>
              <a:rPr lang="en-GB" dirty="0">
                <a:solidFill>
                  <a:srgbClr val="7030A0"/>
                </a:solidFill>
              </a:rPr>
              <a:t>G</a:t>
            </a:r>
            <a:r>
              <a:rPr lang="en-GB" dirty="0">
                <a:solidFill>
                  <a:srgbClr val="FF0000"/>
                </a:solidFill>
              </a:rPr>
              <a:t>R</a:t>
            </a:r>
            <a:r>
              <a:rPr lang="en-GB" dirty="0">
                <a:solidFill>
                  <a:srgbClr val="00B050"/>
                </a:solidFill>
              </a:rPr>
              <a:t>O</a:t>
            </a:r>
            <a:r>
              <a:rPr lang="en-GB" dirty="0">
                <a:solidFill>
                  <a:srgbClr val="0070C0"/>
                </a:solidFill>
              </a:rPr>
              <a:t>U</a:t>
            </a:r>
            <a:r>
              <a:rPr lang="en-GB" dirty="0">
                <a:solidFill>
                  <a:srgbClr val="FF0066"/>
                </a:solidFill>
              </a:rPr>
              <a:t>N</a:t>
            </a:r>
            <a:r>
              <a:rPr lang="en-GB" dirty="0">
                <a:solidFill>
                  <a:srgbClr val="EC7614"/>
                </a:solidFill>
              </a:rPr>
              <a:t>D</a:t>
            </a:r>
            <a:r>
              <a:rPr lang="en-GB" dirty="0"/>
              <a:t>: </a:t>
            </a:r>
            <a:r>
              <a:rPr lang="en-GB" dirty="0">
                <a:solidFill>
                  <a:srgbClr val="00B050"/>
                </a:solidFill>
              </a:rPr>
              <a:t>What else have we thought about?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3.  </a:t>
            </a:r>
            <a:r>
              <a:rPr lang="en-GB" sz="3200" dirty="0">
                <a:solidFill>
                  <a:srgbClr val="FF0000"/>
                </a:solidFill>
              </a:rPr>
              <a:t>A</a:t>
            </a:r>
            <a:r>
              <a:rPr lang="en-GB" dirty="0">
                <a:solidFill>
                  <a:srgbClr val="EC7614"/>
                </a:solidFill>
              </a:rPr>
              <a:t>S</a:t>
            </a:r>
            <a:r>
              <a:rPr lang="en-GB" dirty="0">
                <a:solidFill>
                  <a:srgbClr val="00B050"/>
                </a:solidFill>
              </a:rPr>
              <a:t>S</a:t>
            </a:r>
            <a:r>
              <a:rPr lang="en-GB" dirty="0">
                <a:solidFill>
                  <a:srgbClr val="7030A0"/>
                </a:solidFill>
              </a:rPr>
              <a:t>E</a:t>
            </a:r>
            <a:r>
              <a:rPr lang="en-GB" dirty="0">
                <a:solidFill>
                  <a:srgbClr val="FF0066"/>
                </a:solidFill>
              </a:rPr>
              <a:t>S</a:t>
            </a:r>
            <a:r>
              <a:rPr lang="en-GB" dirty="0"/>
              <a:t>S</a:t>
            </a:r>
            <a:r>
              <a:rPr lang="en-GB" dirty="0">
                <a:solidFill>
                  <a:srgbClr val="EC7614"/>
                </a:solidFill>
              </a:rPr>
              <a:t>M</a:t>
            </a:r>
            <a:r>
              <a:rPr lang="en-GB" dirty="0">
                <a:solidFill>
                  <a:srgbClr val="0070C0"/>
                </a:solidFill>
              </a:rPr>
              <a:t>E</a:t>
            </a:r>
            <a:r>
              <a:rPr lang="en-GB" dirty="0"/>
              <a:t>N</a:t>
            </a:r>
            <a:r>
              <a:rPr lang="en-GB" dirty="0">
                <a:solidFill>
                  <a:srgbClr val="00B050"/>
                </a:solidFill>
              </a:rPr>
              <a:t>T</a:t>
            </a:r>
            <a:r>
              <a:rPr lang="en-GB" dirty="0"/>
              <a:t>: </a:t>
            </a:r>
            <a:r>
              <a:rPr lang="en-GB" dirty="0">
                <a:solidFill>
                  <a:srgbClr val="7030A0"/>
                </a:solidFill>
              </a:rPr>
              <a:t>What do we think about the situation?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4.  </a:t>
            </a:r>
            <a:r>
              <a:rPr lang="en-GB" sz="3200" dirty="0">
                <a:solidFill>
                  <a:srgbClr val="FF0000"/>
                </a:solidFill>
              </a:rPr>
              <a:t>R</a:t>
            </a:r>
            <a:r>
              <a:rPr lang="en-GB" dirty="0">
                <a:solidFill>
                  <a:srgbClr val="7030A0"/>
                </a:solidFill>
              </a:rPr>
              <a:t>E</a:t>
            </a:r>
            <a:r>
              <a:rPr lang="en-GB" dirty="0">
                <a:solidFill>
                  <a:srgbClr val="00B050"/>
                </a:solidFill>
              </a:rPr>
              <a:t>C</a:t>
            </a:r>
            <a:r>
              <a:rPr lang="en-GB" dirty="0">
                <a:solidFill>
                  <a:srgbClr val="FF0066"/>
                </a:solidFill>
              </a:rPr>
              <a:t>O</a:t>
            </a:r>
            <a:r>
              <a:rPr lang="en-GB" dirty="0">
                <a:solidFill>
                  <a:srgbClr val="EC7614"/>
                </a:solidFill>
              </a:rPr>
              <a:t>M</a:t>
            </a:r>
            <a:r>
              <a:rPr lang="en-GB" dirty="0">
                <a:solidFill>
                  <a:srgbClr val="0070C0"/>
                </a:solidFill>
              </a:rPr>
              <a:t>M</a:t>
            </a:r>
            <a:r>
              <a:rPr lang="en-GB" dirty="0">
                <a:solidFill>
                  <a:srgbClr val="FF0000"/>
                </a:solidFill>
              </a:rPr>
              <a:t>E</a:t>
            </a:r>
            <a:r>
              <a:rPr lang="en-GB" dirty="0"/>
              <a:t>N</a:t>
            </a:r>
            <a:r>
              <a:rPr lang="en-GB" dirty="0">
                <a:solidFill>
                  <a:srgbClr val="EC7614"/>
                </a:solidFill>
              </a:rPr>
              <a:t>D</a:t>
            </a:r>
            <a:r>
              <a:rPr lang="en-GB" dirty="0">
                <a:solidFill>
                  <a:srgbClr val="00B050"/>
                </a:solidFill>
              </a:rPr>
              <a:t>A</a:t>
            </a:r>
            <a:r>
              <a:rPr lang="en-GB" dirty="0">
                <a:solidFill>
                  <a:srgbClr val="0070C0"/>
                </a:solidFill>
              </a:rPr>
              <a:t>T</a:t>
            </a:r>
            <a:r>
              <a:rPr lang="en-GB" dirty="0"/>
              <a:t>I</a:t>
            </a:r>
            <a:r>
              <a:rPr lang="en-GB" dirty="0">
                <a:solidFill>
                  <a:srgbClr val="7030A0"/>
                </a:solidFill>
              </a:rPr>
              <a:t>O</a:t>
            </a:r>
            <a:r>
              <a:rPr lang="en-GB" dirty="0">
                <a:solidFill>
                  <a:srgbClr val="FF0066"/>
                </a:solidFill>
              </a:rPr>
              <a:t>N</a:t>
            </a:r>
            <a:r>
              <a:rPr lang="en-GB" dirty="0">
                <a:solidFill>
                  <a:srgbClr val="EC7614"/>
                </a:solidFill>
              </a:rPr>
              <a:t>S</a:t>
            </a:r>
            <a:r>
              <a:rPr lang="en-GB" dirty="0"/>
              <a:t>: </a:t>
            </a:r>
            <a:r>
              <a:rPr lang="en-GB" dirty="0">
                <a:solidFill>
                  <a:srgbClr val="0070C0"/>
                </a:solidFill>
              </a:rPr>
              <a:t>What do we think we should do next?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875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384</Words>
  <Application>Microsoft Office PowerPoint</Application>
  <PresentationFormat>On-screen Show (4:3)</PresentationFormat>
  <Paragraphs>84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Thinking about our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</dc:creator>
  <cp:lastModifiedBy>kathy fenton</cp:lastModifiedBy>
  <cp:revision>29</cp:revision>
  <dcterms:created xsi:type="dcterms:W3CDTF">2017-03-03T08:37:18Z</dcterms:created>
  <dcterms:modified xsi:type="dcterms:W3CDTF">2017-03-08T09:54:54Z</dcterms:modified>
</cp:coreProperties>
</file>